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0058400" cx="18288000"/>
  <p:notesSz cx="6858000" cy="9144000"/>
  <p:embeddedFontLst>
    <p:embeddedFont>
      <p:font typeface="Space Mono"/>
      <p:regular r:id="rId17"/>
      <p:bold r:id="rId18"/>
      <p:italic r:id="rId19"/>
      <p:boldItalic r:id="rId20"/>
    </p:embeddedFont>
    <p:embeddedFont>
      <p:font typeface="Rubik Light"/>
      <p:regular r:id="rId21"/>
      <p:bold r:id="rId22"/>
      <p:italic r:id="rId23"/>
      <p:boldItalic r:id="rId24"/>
    </p:embeddedFont>
    <p:embeddedFont>
      <p:font typeface="Inter"/>
      <p:regular r:id="rId25"/>
      <p:bold r:id="rId26"/>
    </p:embeddedFont>
    <p:embeddedFont>
      <p:font typeface="Rubik SemiBold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Space Grotesk"/>
      <p:regular r:id="rId35"/>
      <p:bold r:id="rId36"/>
    </p:embeddedFont>
    <p:embeddedFont>
      <p:font typeface="Rubik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Inter Light"/>
      <p:regular r:id="rId45"/>
      <p:bold r:id="rId46"/>
    </p:embeddedFont>
    <p:embeddedFont>
      <p:font typeface="Inter SemiBold"/>
      <p:regular r:id="rId47"/>
      <p:bold r:id="rId48"/>
    </p:embeddedFont>
    <p:embeddedFont>
      <p:font typeface="Space Grotesk Medium"/>
      <p:regular r:id="rId49"/>
      <p:bold r:id="rId50"/>
    </p:embeddedFont>
    <p:embeddedFont>
      <p:font typeface="Rubik"/>
      <p:regular r:id="rId51"/>
      <p:bold r:id="rId52"/>
      <p:italic r:id="rId53"/>
      <p:boldItalic r:id="rId54"/>
    </p:embeddedFont>
    <p:embeddedFont>
      <p:font typeface="Inter Medium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InterLight-bold.fntdata"/><Relationship Id="rId45" Type="http://schemas.openxmlformats.org/officeDocument/2006/relationships/font" Target="fonts/Inter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InterSemiBold-bold.fntdata"/><Relationship Id="rId47" Type="http://schemas.openxmlformats.org/officeDocument/2006/relationships/font" Target="fonts/InterSemiBold-regular.fntdata"/><Relationship Id="rId49" Type="http://schemas.openxmlformats.org/officeDocument/2006/relationships/font" Target="fonts/SpaceGrotesk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regular.fntdata"/><Relationship Id="rId30" Type="http://schemas.openxmlformats.org/officeDocument/2006/relationships/font" Target="fonts/RubikSemiBold-boldItalic.fntdata"/><Relationship Id="rId33" Type="http://schemas.openxmlformats.org/officeDocument/2006/relationships/font" Target="fonts/RobotoMono-italic.fntdata"/><Relationship Id="rId32" Type="http://schemas.openxmlformats.org/officeDocument/2006/relationships/font" Target="fonts/RobotoMono-bold.fntdata"/><Relationship Id="rId35" Type="http://schemas.openxmlformats.org/officeDocument/2006/relationships/font" Target="fonts/SpaceGrotesk-regular.fntdata"/><Relationship Id="rId34" Type="http://schemas.openxmlformats.org/officeDocument/2006/relationships/font" Target="fonts/RobotoMono-boldItalic.fntdata"/><Relationship Id="rId37" Type="http://schemas.openxmlformats.org/officeDocument/2006/relationships/font" Target="fonts/RubikMedium-regular.fntdata"/><Relationship Id="rId36" Type="http://schemas.openxmlformats.org/officeDocument/2006/relationships/font" Target="fonts/SpaceGrotesk-bold.fntdata"/><Relationship Id="rId39" Type="http://schemas.openxmlformats.org/officeDocument/2006/relationships/font" Target="fonts/RubikMedium-italic.fntdata"/><Relationship Id="rId38" Type="http://schemas.openxmlformats.org/officeDocument/2006/relationships/font" Target="fonts/RubikMedium-bold.fntdata"/><Relationship Id="rId20" Type="http://schemas.openxmlformats.org/officeDocument/2006/relationships/font" Target="fonts/SpaceMono-boldItalic.fntdata"/><Relationship Id="rId22" Type="http://schemas.openxmlformats.org/officeDocument/2006/relationships/font" Target="fonts/RubikLight-bold.fntdata"/><Relationship Id="rId21" Type="http://schemas.openxmlformats.org/officeDocument/2006/relationships/font" Target="fonts/RubikLight-regular.fntdata"/><Relationship Id="rId24" Type="http://schemas.openxmlformats.org/officeDocument/2006/relationships/font" Target="fonts/RubikLight-boldItalic.fntdata"/><Relationship Id="rId23" Type="http://schemas.openxmlformats.org/officeDocument/2006/relationships/font" Target="fonts/RubikLight-italic.fntdata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RubikSemiBold-bold.fntdata"/><Relationship Id="rId27" Type="http://schemas.openxmlformats.org/officeDocument/2006/relationships/font" Target="fonts/RubikSemiBold-regular.fntdata"/><Relationship Id="rId29" Type="http://schemas.openxmlformats.org/officeDocument/2006/relationships/font" Target="fonts/RubikSemiBold-italic.fntdata"/><Relationship Id="rId51" Type="http://schemas.openxmlformats.org/officeDocument/2006/relationships/font" Target="fonts/Rubik-regular.fntdata"/><Relationship Id="rId50" Type="http://schemas.openxmlformats.org/officeDocument/2006/relationships/font" Target="fonts/SpaceGroteskMedium-bold.fntdata"/><Relationship Id="rId53" Type="http://schemas.openxmlformats.org/officeDocument/2006/relationships/font" Target="fonts/Rubik-italic.fntdata"/><Relationship Id="rId52" Type="http://schemas.openxmlformats.org/officeDocument/2006/relationships/font" Target="fonts/Rubik-bold.fntdata"/><Relationship Id="rId11" Type="http://schemas.openxmlformats.org/officeDocument/2006/relationships/slide" Target="slides/slide7.xml"/><Relationship Id="rId55" Type="http://schemas.openxmlformats.org/officeDocument/2006/relationships/font" Target="fonts/InterMedium-regular.fntdata"/><Relationship Id="rId10" Type="http://schemas.openxmlformats.org/officeDocument/2006/relationships/slide" Target="slides/slide6.xml"/><Relationship Id="rId54" Type="http://schemas.openxmlformats.org/officeDocument/2006/relationships/font" Target="fonts/Rubik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Inter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paceMono-regular.fntdata"/><Relationship Id="rId16" Type="http://schemas.openxmlformats.org/officeDocument/2006/relationships/slide" Target="slides/slide12.xml"/><Relationship Id="rId19" Type="http://schemas.openxmlformats.org/officeDocument/2006/relationships/font" Target="fonts/SpaceMono-italic.fntdata"/><Relationship Id="rId18" Type="http://schemas.openxmlformats.org/officeDocument/2006/relationships/font" Target="fonts/SpaceMon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448ceac6_1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448cea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2937dd9c3_0_484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2937dd9c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48448ceac6_1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48448ceac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8448ceac6_1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8448ceac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93811819_0_6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938118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2937dd9c3_0_47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2937dd9c3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2937dd9c3_0_47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2937dd9c3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937dd9c3_0_57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937dd9c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2937dd9c3_0_881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2937dd9c3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5 minutes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2937dd9c3_0_915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2937dd9c3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5 minutes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2937dd9c3_0_931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2937dd9c3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5 minutes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2937dd9c3_0_94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2937dd9c3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5 minutes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Final checks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06" name="Google Shape;406;p54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Evaluated both content and design of your Data Card template for usability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Identified quick-fixes and longer-term opportunities to refine your template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Arrived at considerations for implementing your Data Card template at scale 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7" name="Google Shape;407;p54"/>
          <p:cNvSpPr/>
          <p:nvPr/>
        </p:nvSpPr>
        <p:spPr>
          <a:xfrm>
            <a:off x="839775" y="3661879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08" name="Google Shape;408;p54"/>
          <p:cNvSpPr/>
          <p:nvPr/>
        </p:nvSpPr>
        <p:spPr>
          <a:xfrm>
            <a:off x="839775" y="4735821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09" name="Google Shape;409;p54"/>
          <p:cNvSpPr/>
          <p:nvPr/>
        </p:nvSpPr>
        <p:spPr>
          <a:xfrm>
            <a:off x="839775" y="5885962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5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2" name="Google Shape;42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FF7B19"/>
                </a:solidFill>
              </a:rPr>
              <a:t>02	Inspect</a:t>
            </a:r>
            <a:endParaRPr>
              <a:solidFill>
                <a:srgbClr val="FF7B1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67166" r="13365" t="0"/>
          <a:stretch/>
        </p:blipFill>
        <p:spPr>
          <a:xfrm>
            <a:off x="9204" y="-60750"/>
            <a:ext cx="3502275" cy="101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3104" l="0" r="0" t="3104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 Evaluation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 basic activity for teams to test the usability of a Data Card 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template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Review your template against accepted usability principles.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As a group, evaluate your template using our heuristics worksheet. For each criteria, give a score between 0 to 10, and take note of where the questions, prompts, and the structure of the template can be improved. </a:t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Scores help introduce telemetry and stay on track, comments help capture context and action items. </a:t>
            </a:r>
            <a:r>
              <a:rPr lang="en"/>
              <a:t>Use these to identify critical next steps in improving the usability of your Data Card template. 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Basic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idx="1" type="body"/>
          </p:nvPr>
        </p:nvSpPr>
        <p:spPr>
          <a:xfrm>
            <a:off x="9222452" y="2743200"/>
            <a:ext cx="41148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Consistent</a:t>
            </a:r>
            <a:endParaRPr sz="3200">
              <a:solidFill>
                <a:srgbClr val="DB591E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90B0C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90B0C"/>
                </a:solidFill>
              </a:rPr>
              <a:t>The template follows platform and industry conventions, maintains consistency within itself and across other similar templates, </a:t>
            </a:r>
            <a:r>
              <a:rPr lang="en">
                <a:solidFill>
                  <a:srgbClr val="090B0C"/>
                </a:solidFill>
              </a:rPr>
              <a:t>especially</a:t>
            </a:r>
            <a:r>
              <a:rPr lang="en">
                <a:solidFill>
                  <a:srgbClr val="090B0C"/>
                </a:solidFill>
              </a:rPr>
              <a:t> for </a:t>
            </a:r>
            <a:r>
              <a:rPr lang="en">
                <a:solidFill>
                  <a:srgbClr val="090B0C"/>
                </a:solidFill>
              </a:rPr>
              <a:t>implementing</a:t>
            </a:r>
            <a:r>
              <a:rPr lang="en">
                <a:solidFill>
                  <a:srgbClr val="090B0C"/>
                </a:solidFill>
              </a:rPr>
              <a:t> at scale. </a:t>
            </a:r>
            <a:endParaRPr>
              <a:solidFill>
                <a:srgbClr val="090B0C"/>
              </a:solidFill>
            </a:endParaRPr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4946900" y="2743200"/>
            <a:ext cx="41148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Comprehensive</a:t>
            </a:r>
            <a:endParaRPr b="1">
              <a:solidFill>
                <a:srgbClr val="090B0C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90B0C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90B0C"/>
                </a:solidFill>
              </a:rPr>
              <a:t>The template is easy for producers to create and express their mental models of the dataset, how it came into being, and what is important to know before using it.</a:t>
            </a:r>
            <a:endParaRPr>
              <a:solidFill>
                <a:srgbClr val="090B0C"/>
              </a:solidFill>
            </a:endParaRPr>
          </a:p>
        </p:txBody>
      </p:sp>
      <p:sp>
        <p:nvSpPr>
          <p:cNvPr id="322" name="Google Shape;322;p49"/>
          <p:cNvSpPr txBox="1"/>
          <p:nvPr>
            <p:ph idx="1" type="body"/>
          </p:nvPr>
        </p:nvSpPr>
        <p:spPr>
          <a:xfrm>
            <a:off x="685800" y="2743200"/>
            <a:ext cx="41148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Intelligible</a:t>
            </a:r>
            <a:endParaRPr sz="3200">
              <a:solidFill>
                <a:srgbClr val="DB591E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B0C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90B0C"/>
                </a:solidFill>
              </a:rPr>
              <a:t>The design and content of the template is effective, relevant, and easy-to-understand for a majority of experts and non-experts who are documenting the dataset.</a:t>
            </a:r>
            <a:endParaRPr>
              <a:solidFill>
                <a:srgbClr val="090B0C"/>
              </a:solidFill>
            </a:endParaRPr>
          </a:p>
        </p:txBody>
      </p:sp>
      <p:sp>
        <p:nvSpPr>
          <p:cNvPr id="323" name="Google Shape;323;p49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Heuristics for Transparency Artifacts</a:t>
            </a:r>
            <a:endParaRPr sz="3600"/>
          </a:p>
        </p:txBody>
      </p:sp>
      <p:sp>
        <p:nvSpPr>
          <p:cNvPr id="324" name="Google Shape;324;p49"/>
          <p:cNvSpPr txBox="1"/>
          <p:nvPr>
            <p:ph idx="1" type="body"/>
          </p:nvPr>
        </p:nvSpPr>
        <p:spPr>
          <a:xfrm>
            <a:off x="13469100" y="2743200"/>
            <a:ext cx="41148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DB591E"/>
                </a:solidFill>
                <a:latin typeface="Inter Light"/>
                <a:ea typeface="Inter Light"/>
                <a:cs typeface="Inter Light"/>
                <a:sym typeface="Inter Light"/>
              </a:rPr>
              <a:t>Concise</a:t>
            </a:r>
            <a:endParaRPr sz="3200">
              <a:solidFill>
                <a:srgbClr val="DB591E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90B0C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90B0C"/>
                </a:solidFill>
              </a:rPr>
              <a:t>The design and content of the template reduces vast and complex information into meaningful, digestible bits of relative importance that address the needs of both novices and experienced readers.</a:t>
            </a:r>
            <a:endParaRPr>
              <a:solidFill>
                <a:srgbClr val="090B0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/>
          <p:nvPr/>
        </p:nvSpPr>
        <p:spPr>
          <a:xfrm>
            <a:off x="534725" y="685800"/>
            <a:ext cx="17218500" cy="86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0"/>
          <p:cNvSpPr/>
          <p:nvPr/>
        </p:nvSpPr>
        <p:spPr>
          <a:xfrm>
            <a:off x="49469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1" name="Google Shape;331;p50"/>
          <p:cNvSpPr txBox="1"/>
          <p:nvPr>
            <p:ph idx="1" type="body"/>
          </p:nvPr>
        </p:nvSpPr>
        <p:spPr>
          <a:xfrm>
            <a:off x="685800" y="1600200"/>
            <a:ext cx="4114800" cy="396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rPr>
              <a:t>Intelligible</a:t>
            </a:r>
            <a:endParaRPr sz="2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90B0C"/>
                </a:solidFill>
              </a:rPr>
              <a:t>The design and content of the template is effective, relevant, and easy-to- understand for a majority of experts and non-experts who are documenting the dataset.</a:t>
            </a:r>
            <a:endParaRPr>
              <a:solidFill>
                <a:srgbClr val="090B0C"/>
              </a:solidFill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49469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92080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92080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134691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134691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7" name="Google Shape;337;p50"/>
          <p:cNvSpPr txBox="1"/>
          <p:nvPr/>
        </p:nvSpPr>
        <p:spPr>
          <a:xfrm>
            <a:off x="685800" y="113281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HEURISTIC: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38" name="Google Shape;338;p50"/>
          <p:cNvSpPr txBox="1"/>
          <p:nvPr/>
        </p:nvSpPr>
        <p:spPr>
          <a:xfrm>
            <a:off x="4946900" y="113281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CRITERIA: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9208000" y="1600200"/>
            <a:ext cx="4114800" cy="2385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Relevant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Prompts, guidelines, answer structures, and examples included in the template are relevant and actionable for a majority of producers.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40" name="Google Shape;340;p50"/>
          <p:cNvSpPr txBox="1"/>
          <p:nvPr>
            <p:ph idx="1" type="body"/>
          </p:nvPr>
        </p:nvSpPr>
        <p:spPr>
          <a:xfrm>
            <a:off x="4946900" y="1600200"/>
            <a:ext cx="4114800" cy="1730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Understandable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Information required can be easily understood by expert and non-expert producers.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13469100" y="1600200"/>
            <a:ext cx="4114800" cy="2058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Effective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A variety of producers can produce appropriate answers to a majority of questions in the template with little confusion.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6858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Total Score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total / 30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/>
          <p:nvPr/>
        </p:nvSpPr>
        <p:spPr>
          <a:xfrm>
            <a:off x="534725" y="685800"/>
            <a:ext cx="17218500" cy="86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1"/>
          <p:cNvSpPr/>
          <p:nvPr/>
        </p:nvSpPr>
        <p:spPr>
          <a:xfrm>
            <a:off x="49469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685800" y="1600200"/>
            <a:ext cx="4114800" cy="396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rPr>
              <a:t>Comprehensive</a:t>
            </a:r>
            <a:endParaRPr sz="2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90B0C"/>
                </a:solidFill>
              </a:rPr>
              <a:t>The template is easy for producers to create and express their mental models of the dataset, how it came into being, and what is important to know before using it.</a:t>
            </a:r>
            <a:endParaRPr>
              <a:solidFill>
                <a:srgbClr val="090B0C"/>
              </a:solidFill>
            </a:endParaRPr>
          </a:p>
        </p:txBody>
      </p:sp>
      <p:sp>
        <p:nvSpPr>
          <p:cNvPr id="351" name="Google Shape;351;p51"/>
          <p:cNvSpPr/>
          <p:nvPr/>
        </p:nvSpPr>
        <p:spPr>
          <a:xfrm>
            <a:off x="49469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2" name="Google Shape;352;p51"/>
          <p:cNvSpPr/>
          <p:nvPr/>
        </p:nvSpPr>
        <p:spPr>
          <a:xfrm>
            <a:off x="92080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3" name="Google Shape;353;p51"/>
          <p:cNvSpPr/>
          <p:nvPr/>
        </p:nvSpPr>
        <p:spPr>
          <a:xfrm>
            <a:off x="92080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134691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5" name="Google Shape;355;p51"/>
          <p:cNvSpPr/>
          <p:nvPr/>
        </p:nvSpPr>
        <p:spPr>
          <a:xfrm>
            <a:off x="134691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6" name="Google Shape;356;p51"/>
          <p:cNvSpPr txBox="1"/>
          <p:nvPr/>
        </p:nvSpPr>
        <p:spPr>
          <a:xfrm>
            <a:off x="685800" y="113281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HEURISTIC: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4946900" y="113281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CRITERIA: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9208000" y="1600200"/>
            <a:ext cx="4114800" cy="2058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Complete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Questions are coherent and complete, appropriately describing all stages in a dataset (and related model’s) lifecycle.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59" name="Google Shape;359;p51"/>
          <p:cNvSpPr txBox="1"/>
          <p:nvPr>
            <p:ph idx="1" type="body"/>
          </p:nvPr>
        </p:nvSpPr>
        <p:spPr>
          <a:xfrm>
            <a:off x="4946900" y="1600200"/>
            <a:ext cx="4114800" cy="2058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Purposeful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Template solicits information that establishes context for the dataset and related models, and is helpful to all stakeholders.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60" name="Google Shape;360;p51"/>
          <p:cNvSpPr txBox="1"/>
          <p:nvPr>
            <p:ph idx="1" type="body"/>
          </p:nvPr>
        </p:nvSpPr>
        <p:spPr>
          <a:xfrm>
            <a:off x="13469100" y="1600200"/>
            <a:ext cx="4114800" cy="2058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Depth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Questions and prompts are human-readable, and clearly state the fidelity of information or specification.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6858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Total Score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total / 30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/>
          <p:nvPr/>
        </p:nvSpPr>
        <p:spPr>
          <a:xfrm>
            <a:off x="534725" y="685800"/>
            <a:ext cx="17218500" cy="86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2"/>
          <p:cNvSpPr/>
          <p:nvPr/>
        </p:nvSpPr>
        <p:spPr>
          <a:xfrm>
            <a:off x="49469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685800" y="1600200"/>
            <a:ext cx="4114800" cy="396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rPr>
              <a:t>Consistent</a:t>
            </a:r>
            <a:endParaRPr sz="2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90B0C"/>
                </a:solidFill>
              </a:rPr>
              <a:t>The template follows platform and industry conventions, maintains consistency within itself and across other similar templates, especially for implementing at scale. </a:t>
            </a:r>
            <a:endParaRPr>
              <a:solidFill>
                <a:srgbClr val="090B0C"/>
              </a:solidFill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49469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92080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92080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134691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134691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685800" y="113281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HEURISTIC: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4946900" y="113281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CRITERIA: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77" name="Google Shape;377;p52"/>
          <p:cNvSpPr txBox="1"/>
          <p:nvPr>
            <p:ph idx="1" type="body"/>
          </p:nvPr>
        </p:nvSpPr>
        <p:spPr>
          <a:xfrm>
            <a:off x="9208000" y="1600200"/>
            <a:ext cx="4114800" cy="2058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Standard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Uses industry-standard terms and describes deviations from standards or offers additional context where relevant.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78" name="Google Shape;378;p52"/>
          <p:cNvSpPr txBox="1"/>
          <p:nvPr>
            <p:ph idx="1" type="body"/>
          </p:nvPr>
        </p:nvSpPr>
        <p:spPr>
          <a:xfrm>
            <a:off x="4946900" y="1600200"/>
            <a:ext cx="4114800" cy="2385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Recognizable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Sections are organized in a logical order such that producers can recognize context and where to provide information.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79" name="Google Shape;379;p52"/>
          <p:cNvSpPr txBox="1"/>
          <p:nvPr>
            <p:ph idx="1" type="body"/>
          </p:nvPr>
        </p:nvSpPr>
        <p:spPr>
          <a:xfrm>
            <a:off x="13469100" y="1600200"/>
            <a:ext cx="4114800" cy="1403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Clear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The same term means the same concept, every time it’s used. 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6858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Total Score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total / 30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>
            <a:off x="534725" y="685800"/>
            <a:ext cx="17218500" cy="86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3"/>
          <p:cNvSpPr/>
          <p:nvPr/>
        </p:nvSpPr>
        <p:spPr>
          <a:xfrm>
            <a:off x="49469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8" name="Google Shape;388;p53"/>
          <p:cNvSpPr txBox="1"/>
          <p:nvPr>
            <p:ph idx="1" type="body"/>
          </p:nvPr>
        </p:nvSpPr>
        <p:spPr>
          <a:xfrm>
            <a:off x="685800" y="1600200"/>
            <a:ext cx="4114800" cy="3967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rPr>
              <a:t>Concise</a:t>
            </a:r>
            <a:endParaRPr sz="2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90B0C"/>
                </a:solidFill>
              </a:rPr>
              <a:t>The design and content of the template reduces vast and complex information into meaningful, digestible bits of relative importance that address the needs of both novices and experienced readers.</a:t>
            </a:r>
            <a:endParaRPr>
              <a:solidFill>
                <a:srgbClr val="090B0C"/>
              </a:solidFill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49469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0" name="Google Shape;390;p53"/>
          <p:cNvSpPr/>
          <p:nvPr/>
        </p:nvSpPr>
        <p:spPr>
          <a:xfrm>
            <a:off x="92080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1" name="Google Shape;391;p53"/>
          <p:cNvSpPr/>
          <p:nvPr/>
        </p:nvSpPr>
        <p:spPr>
          <a:xfrm>
            <a:off x="92080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13469100" y="4236975"/>
            <a:ext cx="4114800" cy="3598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comments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134691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score: 0-10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685800" y="113281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HEURISTIC: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95" name="Google Shape;395;p53"/>
          <p:cNvSpPr txBox="1"/>
          <p:nvPr/>
        </p:nvSpPr>
        <p:spPr>
          <a:xfrm>
            <a:off x="4946900" y="113281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CRITERIA: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96" name="Google Shape;396;p53"/>
          <p:cNvSpPr txBox="1"/>
          <p:nvPr>
            <p:ph idx="1" type="body"/>
          </p:nvPr>
        </p:nvSpPr>
        <p:spPr>
          <a:xfrm>
            <a:off x="9208000" y="1600200"/>
            <a:ext cx="4114800" cy="1730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Glanceable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The goals of questions and expectations of responses are clear at a glance.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4946900" y="1600200"/>
            <a:ext cx="4114800" cy="2385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Graspable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The relative meaning and importance of keywords, key value pairs, and visual summaries are easy to grasp and therefore communicate.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13469100" y="1600200"/>
            <a:ext cx="4114800" cy="2713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rPr>
              <a:t>Contextual</a:t>
            </a:r>
            <a:endParaRPr sz="1600">
              <a:solidFill>
                <a:schemeClr val="accent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090B0C"/>
                </a:solidFill>
              </a:rPr>
              <a:t>The template solicits background knowledge and context at abstractions designed for understanding, </a:t>
            </a:r>
            <a:r>
              <a:rPr i="1" lang="en" sz="1900">
                <a:solidFill>
                  <a:srgbClr val="090B0C"/>
                </a:solidFill>
              </a:rPr>
              <a:t>and</a:t>
            </a:r>
            <a:r>
              <a:rPr lang="en" sz="1900">
                <a:solidFill>
                  <a:srgbClr val="090B0C"/>
                </a:solidFill>
              </a:rPr>
              <a:t> without sacrificing the nature and nuance of the dataset.</a:t>
            </a:r>
            <a:endParaRPr sz="1900">
              <a:solidFill>
                <a:srgbClr val="090B0C"/>
              </a:solidFill>
            </a:endParaRPr>
          </a:p>
        </p:txBody>
      </p:sp>
      <p:sp>
        <p:nvSpPr>
          <p:cNvPr id="399" name="Google Shape;399;p53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53"/>
          <p:cNvSpPr/>
          <p:nvPr/>
        </p:nvSpPr>
        <p:spPr>
          <a:xfrm>
            <a:off x="685800" y="8037775"/>
            <a:ext cx="4114800" cy="1106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Total Score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total / 30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